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64" r:id="rId2"/>
    <p:sldId id="266" r:id="rId3"/>
    <p:sldId id="267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B3B3"/>
    <a:srgbClr val="FBE5D6"/>
    <a:srgbClr val="FFFFFF"/>
    <a:srgbClr val="D6DE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1431838-AFB1-4CAF-81D9-6B15D9ECA41C}" v="5" dt="2025-04-21T20:26:06.80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 showGuides="1">
      <p:cViewPr varScale="1">
        <p:scale>
          <a:sx n="78" d="100"/>
          <a:sy n="78" d="100"/>
        </p:scale>
        <p:origin x="878" y="6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51F3A5-FCB5-4CA9-A1EE-78AF1CA5097B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2476A8-3059-4EA9-9428-D5C84481A7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8812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E2476A8-3059-4EA9-9428-D5C84481A7CC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4061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480ACA-206E-D694-F343-528B48406B9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E59AFE0-7D3D-15BC-D31F-C00937CDD4C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805BEB-1704-7DBC-7E1D-D3F4F461B6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928CE8-262C-60D2-E5FB-95B93548B1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F7F4812-2CA7-03F3-33BC-B47E8A32B2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0796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2426A0-01A1-D2AF-4101-D3BF190A66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79B9D39-AA4D-2A08-FB71-9CF218A64D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6644B9-266E-E981-8171-B50EB67A3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044E06-2CFB-EA4F-156B-65A3824EA3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5725AD-52DE-CD4A-4852-8C6F52F2FA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031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084F2B3-DE4F-3185-3714-A1415CAAFEA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127A019-B181-9F62-3E97-6E5DF6A383F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D0E438-100D-2ED3-C5A8-03071BE4B1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96EF15-514C-1E3D-3D55-3C5456744C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7E4617-5FBA-249B-72B5-31AC770BC1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3296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E5D7BD-722C-2B0E-6179-69A8ACA558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F130150-DE86-2C3E-D5FA-443DEAFB811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B39F38-8CD6-BCEA-5223-5671D5BEFB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FDB0BDB-078D-A189-D3BA-82C34D4BD6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7A69B72-F1BF-4AC7-1380-9F1410F54C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647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EB8C1C-E68C-ABB6-EEAA-BC4759ED25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2F14E9E-0071-8F0C-FEBB-CD70936155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761330-B61D-15B1-C637-CA6FCABE7E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F2F5C9-0335-CBA6-78E1-EDB6A63D18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ED95BE-AAEB-EDE2-8ECA-78C95A4684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13860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047672-74D1-F07F-5E2C-25670C8BAF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E0C75E-22ED-3498-0B3F-E9354A9329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3C7ABFF-BC19-8B6D-995B-C32E5B564E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0C8BDD8-362F-9E3D-CADF-F72C0DEE86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6350155-465E-D9B1-ABA0-4C22355F57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89C23DD-089C-C347-4430-9C7C821E4C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08796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8F8578-C6CB-71D5-8C45-85B79E38C2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BB8FACD-238D-57F3-B8C9-E1A5066ADAC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B2B7EF-2E16-AC0E-62BE-4892AA13133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7674C54-ACC2-CC96-B265-F8194538E09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861C750-1205-2870-D3F4-8535E36757F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8C820A0-4671-32A6-1CB9-5D03A7093B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FD3AE43-87C1-34D3-B846-1941D50849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91DEA5F-1C9C-8E3D-22CE-55994B97F5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02744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D29699-4BB5-EAD3-FBB2-815BE22F3B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7619C48-8C4D-68C0-9976-9C4790DE5C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E2126B9-1B8E-3F96-2990-4134C1453A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A9FD24F-C648-6252-EBF8-D623F89BDD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37581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D75C776-AE42-F820-3623-FF36D819AB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39DA2C6-2B2E-53C2-60DD-0A229DCFE8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9569125-AD14-B417-68EF-E1283A418F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97209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66760-8408-DAD5-184B-AF0DE2BAA6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1FFB06-213F-4147-6A44-94DF9152469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D669CC5-D0CB-1075-15D2-695B0419D00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E00CDF5-0B07-BC4A-78AC-D84911BC11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4D6E46A-0EAC-EAB2-C58F-330A568430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8043760-4876-6F6F-2D9B-A7EE16E581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57575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6E5798-594B-EF36-AB9A-0D9D9435D4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B4E6912-7106-6EA6-D44B-E9AF70E935D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84CBF54-BE87-DC13-E804-4E422632E5F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88F2C91-2778-72F9-2085-4EE442599E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87ECEFB-2C9A-1963-21E9-8FC317A36E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5D8E5F-7F7F-FE02-E554-B161726A37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42905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4E6A261-B9BA-4F71-A1AA-320BE0798C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976EA53-1C06-2431-BBA6-557C8049984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3D9DDA1-41B7-A50C-0493-62D725D434B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3183BA-4DDF-4B95-B7F9-4AE154F5800E}" type="datetimeFigureOut">
              <a:rPr lang="en-US" smtClean="0"/>
              <a:t>6/26/2025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B61A97-89A1-CF4A-EA3E-C8D2B31125A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355859-EB55-5E04-9F86-29222233BA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6438B3-27AE-44D8-8418-C1333E5C1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07409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39D59632-CF79-465D-8BCB-2EF4D0ECFEBF}"/>
              </a:ext>
            </a:extLst>
          </p:cNvPr>
          <p:cNvCxnSpPr>
            <a:cxnSpLocks/>
            <a:stCxn id="9" idx="2"/>
            <a:endCxn id="10" idx="0"/>
          </p:cNvCxnSpPr>
          <p:nvPr/>
        </p:nvCxnSpPr>
        <p:spPr>
          <a:xfrm>
            <a:off x="6096000" y="731433"/>
            <a:ext cx="0" cy="137494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A3515DDF-43CD-3319-FFFB-E90FC68222C4}"/>
              </a:ext>
            </a:extLst>
          </p:cNvPr>
          <p:cNvCxnSpPr>
            <a:cxnSpLocks/>
          </p:cNvCxnSpPr>
          <p:nvPr/>
        </p:nvCxnSpPr>
        <p:spPr>
          <a:xfrm>
            <a:off x="8594476" y="1577478"/>
            <a:ext cx="1607" cy="36503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" name="Text Box 29">
            <a:extLst>
              <a:ext uri="{FF2B5EF4-FFF2-40B4-BE49-F238E27FC236}">
                <a16:creationId xmlns:a16="http://schemas.microsoft.com/office/drawing/2014/main" id="{1FC6EE72-B39F-629B-91A2-44A46FC6A0D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21187" y="292851"/>
            <a:ext cx="3349625" cy="43858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spcBef>
                <a:spcPct val="5000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Camelia Ridge</a:t>
            </a:r>
          </a:p>
          <a:p>
            <a:pPr algn="ctr">
              <a:spcBef>
                <a:spcPct val="5000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Hartsville, SC</a:t>
            </a:r>
          </a:p>
        </p:txBody>
      </p:sp>
      <p:sp>
        <p:nvSpPr>
          <p:cNvPr id="10" name="Text Box 29">
            <a:extLst>
              <a:ext uri="{FF2B5EF4-FFF2-40B4-BE49-F238E27FC236}">
                <a16:creationId xmlns:a16="http://schemas.microsoft.com/office/drawing/2014/main" id="{C29E84AC-3DFA-374F-A1E9-A593FDA406B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21187" y="868927"/>
            <a:ext cx="3349625" cy="507831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KCG Camelia Ridge, LP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i="1" dirty="0">
                <a:latin typeface="Arial"/>
                <a:cs typeface="Arial"/>
              </a:rPr>
              <a:t>a South Carolina Limited Partnership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(Borrower)</a:t>
            </a:r>
          </a:p>
        </p:txBody>
      </p:sp>
      <p:sp>
        <p:nvSpPr>
          <p:cNvPr id="12" name="TextBox 56">
            <a:extLst>
              <a:ext uri="{FF2B5EF4-FFF2-40B4-BE49-F238E27FC236}">
                <a16:creationId xmlns:a16="http://schemas.microsoft.com/office/drawing/2014/main" id="{3A8FC314-A6CA-7B12-0C8E-F20BE9ADB4BA}"/>
              </a:ext>
            </a:extLst>
          </p:cNvPr>
          <p:cNvSpPr txBox="1"/>
          <p:nvPr/>
        </p:nvSpPr>
        <p:spPr>
          <a:xfrm>
            <a:off x="164197" y="155360"/>
            <a:ext cx="3155836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lIns="91440" tIns="45720" rIns="91440" bIns="45720" rtlCol="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b="1" dirty="0"/>
              <a:t>Pre-Closing</a:t>
            </a:r>
          </a:p>
          <a:p>
            <a:pPr algn="ctr"/>
            <a:r>
              <a:rPr lang="en-US" b="1" dirty="0"/>
              <a:t>Project Organizational Chart</a:t>
            </a:r>
          </a:p>
        </p:txBody>
      </p:sp>
      <p:sp>
        <p:nvSpPr>
          <p:cNvPr id="13" name="Text Box 18">
            <a:extLst>
              <a:ext uri="{FF2B5EF4-FFF2-40B4-BE49-F238E27FC236}">
                <a16:creationId xmlns:a16="http://schemas.microsoft.com/office/drawing/2014/main" id="{4E573C23-6C31-471B-B532-C2EF03C5D8C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171870" y="1942508"/>
            <a:ext cx="2971113" cy="6463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KCG Camelia Ridge LP, LLC***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i="1" dirty="0">
                <a:latin typeface="Arial"/>
                <a:cs typeface="Arial"/>
              </a:rPr>
              <a:t>a South Carolina limited liability company</a:t>
            </a:r>
            <a:endParaRPr lang="en-US" altLang="en-US" sz="900" dirty="0">
              <a:latin typeface="Arial"/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(Limited Partner) 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(49.00%)</a:t>
            </a:r>
          </a:p>
        </p:txBody>
      </p:sp>
      <p:sp>
        <p:nvSpPr>
          <p:cNvPr id="17" name="Text Box 18">
            <a:extLst>
              <a:ext uri="{FF2B5EF4-FFF2-40B4-BE49-F238E27FC236}">
                <a16:creationId xmlns:a16="http://schemas.microsoft.com/office/drawing/2014/main" id="{8483BFD7-EC24-408C-4A79-F17441CF992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14897" y="3036585"/>
            <a:ext cx="2206290" cy="784830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spcBef>
                <a:spcPct val="0"/>
              </a:spcBef>
              <a:buNone/>
            </a:pPr>
            <a:r>
              <a:rPr lang="en-US" altLang="en-US" sz="900" dirty="0"/>
              <a:t>Langston Hughes Affordable Housing, Inc.,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25425" algn="l"/>
              </a:tabLst>
              <a:defRPr/>
            </a:pPr>
            <a:r>
              <a:rPr kumimoji="0" lang="en-US" altLang="en-US" sz="900" b="0" i="1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 panose="020B0604020202020204" pitchFamily="34" charset="0"/>
                <a:ea typeface="+mn-ea"/>
                <a:cs typeface="+mn-cs"/>
              </a:rPr>
              <a:t>a Georgia </a:t>
            </a:r>
            <a:r>
              <a:rPr kumimoji="0" lang="en-US" sz="900" b="0" i="1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 panose="020B0604020202020204" pitchFamily="34" charset="0"/>
                <a:ea typeface="+mn-ea"/>
                <a:cs typeface="+mn-cs"/>
              </a:rPr>
              <a:t>501(c)(3)</a:t>
            </a:r>
            <a:r>
              <a:rPr kumimoji="0" lang="en-US" altLang="en-US" sz="900" b="0" i="1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 panose="020B0604020202020204" pitchFamily="34" charset="0"/>
                <a:ea typeface="+mn-ea"/>
                <a:cs typeface="+mn-cs"/>
              </a:rPr>
              <a:t> Nonprofit Corporation</a:t>
            </a:r>
            <a:endParaRPr lang="en-US" altLang="en-US" sz="900" dirty="0"/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/>
              <a:t>(Sole Member)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/>
              <a:t>100% voting and economic rights</a:t>
            </a:r>
          </a:p>
        </p:txBody>
      </p:sp>
      <p:sp>
        <p:nvSpPr>
          <p:cNvPr id="18" name="Text Box 18">
            <a:extLst>
              <a:ext uri="{FF2B5EF4-FFF2-40B4-BE49-F238E27FC236}">
                <a16:creationId xmlns:a16="http://schemas.microsoft.com/office/drawing/2014/main" id="{990E2789-B9AA-A8E3-F1F6-D81C482B9C1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049017" y="1932467"/>
            <a:ext cx="2542032" cy="6463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Langston Hughes Camelia Ridge, LLC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i="1" dirty="0">
                <a:latin typeface="Arial"/>
                <a:cs typeface="Arial"/>
              </a:rPr>
              <a:t>a South Carolina limited liability company</a:t>
            </a:r>
            <a:endParaRPr lang="en-US" altLang="en-US" sz="900" dirty="0">
              <a:latin typeface="Arial"/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(Nonprofit General Partner)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(51.00%)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0F00F7F4-948D-F5C1-431E-64B6C906C80D}"/>
              </a:ext>
            </a:extLst>
          </p:cNvPr>
          <p:cNvCxnSpPr>
            <a:cxnSpLocks/>
          </p:cNvCxnSpPr>
          <p:nvPr/>
        </p:nvCxnSpPr>
        <p:spPr>
          <a:xfrm>
            <a:off x="3320033" y="1577478"/>
            <a:ext cx="527605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8DB3B008-6CAD-943D-4D8E-7BB98D6E06D9}"/>
              </a:ext>
            </a:extLst>
          </p:cNvPr>
          <p:cNvCxnSpPr>
            <a:cxnSpLocks/>
            <a:endCxn id="18" idx="0"/>
          </p:cNvCxnSpPr>
          <p:nvPr/>
        </p:nvCxnSpPr>
        <p:spPr>
          <a:xfrm>
            <a:off x="3318042" y="1580767"/>
            <a:ext cx="1991" cy="3517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FADFC712-9580-05B4-1ADE-A78D7CE65BCA}"/>
              </a:ext>
            </a:extLst>
          </p:cNvPr>
          <p:cNvCxnSpPr>
            <a:cxnSpLocks/>
            <a:stCxn id="18" idx="2"/>
            <a:endCxn id="17" idx="0"/>
          </p:cNvCxnSpPr>
          <p:nvPr/>
        </p:nvCxnSpPr>
        <p:spPr>
          <a:xfrm flipH="1">
            <a:off x="3318042" y="2578798"/>
            <a:ext cx="1991" cy="457787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9" name="Text Box 18">
            <a:extLst>
              <a:ext uri="{FF2B5EF4-FFF2-40B4-BE49-F238E27FC236}">
                <a16:creationId xmlns:a16="http://schemas.microsoft.com/office/drawing/2014/main" id="{F48E334F-DA81-2992-A2DF-F5C35FF40C0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509282" y="3036584"/>
            <a:ext cx="2296288" cy="1061829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KCG Holdings, LLC,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a Florida limited liability company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(Sole Member) </a:t>
            </a:r>
            <a:endParaRPr lang="en-US" altLang="en-US" sz="900" dirty="0"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100% voting and economic rights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EIN:  30-0894624</a:t>
            </a:r>
          </a:p>
          <a:p>
            <a:pPr algn="ctr">
              <a:spcBef>
                <a:spcPct val="0"/>
              </a:spcBef>
            </a:pPr>
            <a:r>
              <a:rPr lang="en-US" altLang="en-US" sz="900" dirty="0">
                <a:latin typeface="Arial"/>
                <a:cs typeface="Arial"/>
              </a:rPr>
              <a:t>*</a:t>
            </a:r>
            <a:r>
              <a:rPr lang="en-US" altLang="en-US" sz="900" b="1" dirty="0">
                <a:latin typeface="Arial"/>
                <a:cs typeface="Arial"/>
              </a:rPr>
              <a:t>**See ownership details on next slide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endParaRPr lang="en-US" altLang="en-US" sz="900" dirty="0">
              <a:latin typeface="Arial"/>
              <a:cs typeface="Arial"/>
            </a:endParaRP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40EDECCA-27B7-05B1-2289-A87A7704C339}"/>
              </a:ext>
            </a:extLst>
          </p:cNvPr>
          <p:cNvCxnSpPr>
            <a:cxnSpLocks/>
            <a:stCxn id="10" idx="2"/>
          </p:cNvCxnSpPr>
          <p:nvPr/>
        </p:nvCxnSpPr>
        <p:spPr>
          <a:xfrm>
            <a:off x="6096000" y="1376758"/>
            <a:ext cx="0" cy="204029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AFAB7B7C-3578-D7DD-CAD5-311FE9275963}"/>
              </a:ext>
            </a:extLst>
          </p:cNvPr>
          <p:cNvCxnSpPr>
            <a:cxnSpLocks/>
          </p:cNvCxnSpPr>
          <p:nvPr/>
        </p:nvCxnSpPr>
        <p:spPr>
          <a:xfrm flipH="1">
            <a:off x="8641375" y="2578797"/>
            <a:ext cx="1991" cy="457787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760924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18">
            <a:extLst>
              <a:ext uri="{FF2B5EF4-FFF2-40B4-BE49-F238E27FC236}">
                <a16:creationId xmlns:a16="http://schemas.microsoft.com/office/drawing/2014/main" id="{74DC5264-283A-FFF2-E492-7351331678E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382098" y="475741"/>
            <a:ext cx="2058413" cy="5078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KCG Holdings, LLC,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a Florida limited liability company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EIN:  30-0894624</a:t>
            </a:r>
          </a:p>
        </p:txBody>
      </p:sp>
      <p:sp>
        <p:nvSpPr>
          <p:cNvPr id="6" name="Text Box 18">
            <a:extLst>
              <a:ext uri="{FF2B5EF4-FFF2-40B4-BE49-F238E27FC236}">
                <a16:creationId xmlns:a16="http://schemas.microsoft.com/office/drawing/2014/main" id="{1F0EF8B2-8051-4961-BE78-BF1D5CF401E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550250" y="2173632"/>
            <a:ext cx="2058413" cy="6463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ADC Communities II, LLC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Member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(50%) </a:t>
            </a:r>
            <a:endParaRPr lang="en-US" altLang="en-US" sz="900" dirty="0"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EIN:  35-2628514</a:t>
            </a:r>
          </a:p>
        </p:txBody>
      </p:sp>
      <p:sp>
        <p:nvSpPr>
          <p:cNvPr id="7" name="Text Box 18">
            <a:extLst>
              <a:ext uri="{FF2B5EF4-FFF2-40B4-BE49-F238E27FC236}">
                <a16:creationId xmlns:a16="http://schemas.microsoft.com/office/drawing/2014/main" id="{45B286EA-932E-E88C-F976-0447B9AC0CD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0" y="2173632"/>
            <a:ext cx="2058413" cy="6463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 err="1">
                <a:latin typeface="Arial"/>
                <a:cs typeface="Arial"/>
              </a:rPr>
              <a:t>RJP</a:t>
            </a:r>
            <a:r>
              <a:rPr lang="en-US" altLang="en-US" sz="900" dirty="0">
                <a:latin typeface="Arial"/>
                <a:cs typeface="Arial"/>
              </a:rPr>
              <a:t> Real Estate Holdings, Inc.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Managing Member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(50%) 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EIN:  47-4732844</a:t>
            </a:r>
            <a:endParaRPr lang="en-US" altLang="en-US" sz="900" dirty="0">
              <a:cs typeface="Arial"/>
            </a:endParaRPr>
          </a:p>
        </p:txBody>
      </p:sp>
      <p:sp>
        <p:nvSpPr>
          <p:cNvPr id="8" name="Text Box 18">
            <a:extLst>
              <a:ext uri="{FF2B5EF4-FFF2-40B4-BE49-F238E27FC236}">
                <a16:creationId xmlns:a16="http://schemas.microsoft.com/office/drawing/2014/main" id="{86702F48-B461-3AF2-95CA-F1A4465FC53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0" y="3015296"/>
            <a:ext cx="2058413" cy="5078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RJ Pasquesi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Sole Shareholder</a:t>
            </a:r>
            <a:endParaRPr lang="en-US" altLang="en-US" sz="900" dirty="0"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(100%)</a:t>
            </a:r>
          </a:p>
        </p:txBody>
      </p:sp>
      <p:sp>
        <p:nvSpPr>
          <p:cNvPr id="9" name="Text Box 18">
            <a:extLst>
              <a:ext uri="{FF2B5EF4-FFF2-40B4-BE49-F238E27FC236}">
                <a16:creationId xmlns:a16="http://schemas.microsoft.com/office/drawing/2014/main" id="{EC1538B1-B5E9-F42B-BBBA-101028F7E30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550250" y="3013172"/>
            <a:ext cx="2058413" cy="6463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 err="1">
                <a:latin typeface="Arial"/>
                <a:cs typeface="Arial"/>
              </a:rPr>
              <a:t>WDAAC</a:t>
            </a:r>
            <a:r>
              <a:rPr lang="en-US" altLang="en-US" sz="900" dirty="0">
                <a:latin typeface="Arial"/>
                <a:cs typeface="Arial"/>
              </a:rPr>
              <a:t>, LLC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Member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(100%) </a:t>
            </a:r>
            <a:endParaRPr lang="en-US" altLang="en-US" sz="900" dirty="0"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EIN:  80-0629925</a:t>
            </a:r>
          </a:p>
        </p:txBody>
      </p:sp>
      <p:sp>
        <p:nvSpPr>
          <p:cNvPr id="10" name="Text Box 18">
            <a:extLst>
              <a:ext uri="{FF2B5EF4-FFF2-40B4-BE49-F238E27FC236}">
                <a16:creationId xmlns:a16="http://schemas.microsoft.com/office/drawing/2014/main" id="{FAD3E17C-4F2E-9AEE-1822-AB7FC1E2E41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12377" y="3852712"/>
            <a:ext cx="2058413" cy="6463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Walker &amp; Dunlop, Inc.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(NYSE: WD)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(100%) </a:t>
            </a:r>
            <a:endParaRPr lang="en-US" altLang="en-US" sz="900" dirty="0"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EIN:  87-2285664</a:t>
            </a:r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3C415573-F574-0117-E4A3-1B611F858E93}"/>
              </a:ext>
            </a:extLst>
          </p:cNvPr>
          <p:cNvCxnSpPr>
            <a:cxnSpLocks/>
          </p:cNvCxnSpPr>
          <p:nvPr/>
        </p:nvCxnSpPr>
        <p:spPr>
          <a:xfrm>
            <a:off x="5411304" y="991564"/>
            <a:ext cx="0" cy="204029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DF021C2-F205-B7AE-742F-70693B906656}"/>
              </a:ext>
            </a:extLst>
          </p:cNvPr>
          <p:cNvCxnSpPr>
            <a:cxnSpLocks/>
          </p:cNvCxnSpPr>
          <p:nvPr/>
        </p:nvCxnSpPr>
        <p:spPr>
          <a:xfrm>
            <a:off x="7110984" y="2819963"/>
            <a:ext cx="0" cy="204029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3E246277-7F99-83CD-7737-9BB3A6562C2E}"/>
              </a:ext>
            </a:extLst>
          </p:cNvPr>
          <p:cNvCxnSpPr>
            <a:cxnSpLocks/>
          </p:cNvCxnSpPr>
          <p:nvPr/>
        </p:nvCxnSpPr>
        <p:spPr>
          <a:xfrm>
            <a:off x="3579455" y="2811267"/>
            <a:ext cx="0" cy="204029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F33B7C79-7FD8-6831-51DE-7CF5B1A69A08}"/>
              </a:ext>
            </a:extLst>
          </p:cNvPr>
          <p:cNvCxnSpPr>
            <a:cxnSpLocks/>
          </p:cNvCxnSpPr>
          <p:nvPr/>
        </p:nvCxnSpPr>
        <p:spPr>
          <a:xfrm>
            <a:off x="3579455" y="3659503"/>
            <a:ext cx="0" cy="204029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2E794D69-37C5-9814-80B1-ADE8FC4C3765}"/>
              </a:ext>
            </a:extLst>
          </p:cNvPr>
          <p:cNvCxnSpPr>
            <a:cxnSpLocks/>
            <a:stCxn id="5" idx="2"/>
            <a:endCxn id="6" idx="0"/>
          </p:cNvCxnSpPr>
          <p:nvPr/>
        </p:nvCxnSpPr>
        <p:spPr>
          <a:xfrm flipH="1">
            <a:off x="3579457" y="1841924"/>
            <a:ext cx="1831848" cy="331708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3E2BC13-55A1-BC0A-2E6D-17A8EFE16C73}"/>
              </a:ext>
            </a:extLst>
          </p:cNvPr>
          <p:cNvCxnSpPr>
            <a:cxnSpLocks/>
            <a:stCxn id="5" idx="2"/>
            <a:endCxn id="7" idx="0"/>
          </p:cNvCxnSpPr>
          <p:nvPr/>
        </p:nvCxnSpPr>
        <p:spPr>
          <a:xfrm>
            <a:off x="5411305" y="1841924"/>
            <a:ext cx="1713902" cy="331708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xt Box 18">
            <a:extLst>
              <a:ext uri="{FF2B5EF4-FFF2-40B4-BE49-F238E27FC236}">
                <a16:creationId xmlns:a16="http://schemas.microsoft.com/office/drawing/2014/main" id="{AF32E6C2-FA67-3959-2CB3-8D34639947C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382098" y="1195593"/>
            <a:ext cx="2058413" cy="6463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KCG Companies, LLC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(Sole Member) </a:t>
            </a:r>
            <a:endParaRPr lang="en-US" altLang="en-US" sz="900" dirty="0"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100% voting and economic rights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EIN:  30-0473250</a:t>
            </a:r>
          </a:p>
        </p:txBody>
      </p:sp>
    </p:spTree>
    <p:extLst>
      <p:ext uri="{BB962C8B-B14F-4D97-AF65-F5344CB8AC3E}">
        <p14:creationId xmlns:p14="http://schemas.microsoft.com/office/powerpoint/2010/main" val="389876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A4B7FE-E0E3-C139-728D-1F63AE5F4DE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F5EA4101-C695-D2E8-D2B6-1DEB42FFA2DF}"/>
              </a:ext>
            </a:extLst>
          </p:cNvPr>
          <p:cNvCxnSpPr>
            <a:cxnSpLocks/>
            <a:stCxn id="9" idx="2"/>
            <a:endCxn id="10" idx="0"/>
          </p:cNvCxnSpPr>
          <p:nvPr/>
        </p:nvCxnSpPr>
        <p:spPr>
          <a:xfrm>
            <a:off x="6096000" y="731433"/>
            <a:ext cx="0" cy="137494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B3A42774-D8BF-BBBE-1B0E-6B1011AC5DB9}"/>
              </a:ext>
            </a:extLst>
          </p:cNvPr>
          <p:cNvCxnSpPr>
            <a:cxnSpLocks/>
          </p:cNvCxnSpPr>
          <p:nvPr/>
        </p:nvCxnSpPr>
        <p:spPr>
          <a:xfrm>
            <a:off x="6479984" y="1567577"/>
            <a:ext cx="1607" cy="36503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" name="Text Box 29">
            <a:extLst>
              <a:ext uri="{FF2B5EF4-FFF2-40B4-BE49-F238E27FC236}">
                <a16:creationId xmlns:a16="http://schemas.microsoft.com/office/drawing/2014/main" id="{323026B2-A151-DDC0-D4E9-02624795DE9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21187" y="292851"/>
            <a:ext cx="3349625" cy="43858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spcBef>
                <a:spcPct val="5000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Camelia Ridge</a:t>
            </a:r>
          </a:p>
          <a:p>
            <a:pPr algn="ctr">
              <a:spcBef>
                <a:spcPct val="5000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Hartsville, SC</a:t>
            </a:r>
          </a:p>
        </p:txBody>
      </p:sp>
      <p:sp>
        <p:nvSpPr>
          <p:cNvPr id="10" name="Text Box 29">
            <a:extLst>
              <a:ext uri="{FF2B5EF4-FFF2-40B4-BE49-F238E27FC236}">
                <a16:creationId xmlns:a16="http://schemas.microsoft.com/office/drawing/2014/main" id="{FD68ED4D-26E5-D034-B5DF-BF349CCF058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21187" y="868927"/>
            <a:ext cx="3349625" cy="507831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KCG Camelia Ridge, LP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i="1" dirty="0">
                <a:latin typeface="Arial"/>
                <a:cs typeface="Arial"/>
              </a:rPr>
              <a:t>a South Carolina Limited Partnership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(Borrower)</a:t>
            </a:r>
          </a:p>
        </p:txBody>
      </p:sp>
      <p:sp>
        <p:nvSpPr>
          <p:cNvPr id="12" name="TextBox 56">
            <a:extLst>
              <a:ext uri="{FF2B5EF4-FFF2-40B4-BE49-F238E27FC236}">
                <a16:creationId xmlns:a16="http://schemas.microsoft.com/office/drawing/2014/main" id="{4464E702-514E-EC9B-A150-AE8544CCD2DB}"/>
              </a:ext>
            </a:extLst>
          </p:cNvPr>
          <p:cNvSpPr txBox="1"/>
          <p:nvPr/>
        </p:nvSpPr>
        <p:spPr>
          <a:xfrm>
            <a:off x="164197" y="155360"/>
            <a:ext cx="3155836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lIns="91440" tIns="45720" rIns="91440" bIns="45720" rtlCol="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b="1" dirty="0"/>
              <a:t>Post-Closing</a:t>
            </a:r>
          </a:p>
          <a:p>
            <a:pPr algn="ctr"/>
            <a:r>
              <a:rPr lang="en-US" b="1" dirty="0"/>
              <a:t>Project Organizational Chart</a:t>
            </a:r>
          </a:p>
        </p:txBody>
      </p:sp>
      <p:sp>
        <p:nvSpPr>
          <p:cNvPr id="13" name="Text Box 18">
            <a:extLst>
              <a:ext uri="{FF2B5EF4-FFF2-40B4-BE49-F238E27FC236}">
                <a16:creationId xmlns:a16="http://schemas.microsoft.com/office/drawing/2014/main" id="{C9308307-E27A-201E-BCB0-FC9287DC865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11714" y="1942508"/>
            <a:ext cx="2971113" cy="6463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KCG Camelia Ridge LP, LLC***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i="1" dirty="0">
                <a:latin typeface="Arial"/>
                <a:cs typeface="Arial"/>
              </a:rPr>
              <a:t>a South Carolina limited liability company</a:t>
            </a:r>
            <a:endParaRPr lang="en-US" altLang="en-US" sz="900" dirty="0">
              <a:latin typeface="Arial"/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(Limited Partner) 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(0.01%)</a:t>
            </a:r>
          </a:p>
        </p:txBody>
      </p:sp>
      <p:sp>
        <p:nvSpPr>
          <p:cNvPr id="17" name="Text Box 18">
            <a:extLst>
              <a:ext uri="{FF2B5EF4-FFF2-40B4-BE49-F238E27FC236}">
                <a16:creationId xmlns:a16="http://schemas.microsoft.com/office/drawing/2014/main" id="{6E8F072E-AA75-5155-8C06-56D20177F07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214897" y="3036585"/>
            <a:ext cx="2206290" cy="784830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spcBef>
                <a:spcPct val="0"/>
              </a:spcBef>
              <a:buNone/>
            </a:pPr>
            <a:r>
              <a:rPr lang="en-US" altLang="en-US" sz="900" dirty="0"/>
              <a:t>Langston Hughes Affordable Housing, Inc.,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25425" algn="l"/>
              </a:tabLst>
              <a:defRPr/>
            </a:pPr>
            <a:r>
              <a:rPr kumimoji="0" lang="en-US" altLang="en-US" sz="900" b="0" i="1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 panose="020B0604020202020204" pitchFamily="34" charset="0"/>
                <a:ea typeface="+mn-ea"/>
                <a:cs typeface="+mn-cs"/>
              </a:rPr>
              <a:t>a Georgia </a:t>
            </a:r>
            <a:r>
              <a:rPr kumimoji="0" lang="en-US" sz="900" b="0" i="1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 panose="020B0604020202020204" pitchFamily="34" charset="0"/>
                <a:ea typeface="+mn-ea"/>
                <a:cs typeface="+mn-cs"/>
              </a:rPr>
              <a:t>501(c)(3)</a:t>
            </a:r>
            <a:r>
              <a:rPr kumimoji="0" lang="en-US" altLang="en-US" sz="900" b="0" i="1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Arial" panose="020B0604020202020204" pitchFamily="34" charset="0"/>
                <a:ea typeface="+mn-ea"/>
                <a:cs typeface="+mn-cs"/>
              </a:rPr>
              <a:t> Nonprofit Corporation</a:t>
            </a:r>
            <a:endParaRPr lang="en-US" altLang="en-US" sz="900" dirty="0"/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/>
              <a:t>(Sole Member)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/>
              <a:t>100% voting and economic rights</a:t>
            </a:r>
          </a:p>
        </p:txBody>
      </p:sp>
      <p:sp>
        <p:nvSpPr>
          <p:cNvPr id="18" name="Text Box 18">
            <a:extLst>
              <a:ext uri="{FF2B5EF4-FFF2-40B4-BE49-F238E27FC236}">
                <a16:creationId xmlns:a16="http://schemas.microsoft.com/office/drawing/2014/main" id="{6594FE7D-A5CD-E4D8-6423-9B2D763A0A1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049017" y="1932467"/>
            <a:ext cx="2542032" cy="6463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Langston Hughes Camelia Ridge, LLC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i="1" dirty="0">
                <a:latin typeface="Arial"/>
                <a:cs typeface="Arial"/>
              </a:rPr>
              <a:t>a South Carolina limited liability company</a:t>
            </a:r>
            <a:endParaRPr lang="en-US" altLang="en-US" sz="900" dirty="0">
              <a:latin typeface="Arial"/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(Nonprofit General Partner)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(0.01%)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7464124C-1B37-589D-A536-33F44E088722}"/>
              </a:ext>
            </a:extLst>
          </p:cNvPr>
          <p:cNvCxnSpPr>
            <a:cxnSpLocks/>
          </p:cNvCxnSpPr>
          <p:nvPr/>
        </p:nvCxnSpPr>
        <p:spPr>
          <a:xfrm>
            <a:off x="3320033" y="1577478"/>
            <a:ext cx="6205728" cy="328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5D07CB2C-AC7F-9885-E405-9224F5CE7DB7}"/>
              </a:ext>
            </a:extLst>
          </p:cNvPr>
          <p:cNvCxnSpPr>
            <a:cxnSpLocks/>
            <a:endCxn id="18" idx="0"/>
          </p:cNvCxnSpPr>
          <p:nvPr/>
        </p:nvCxnSpPr>
        <p:spPr>
          <a:xfrm>
            <a:off x="3318042" y="1580767"/>
            <a:ext cx="1991" cy="35170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643C808F-E1AE-D38C-D0AF-72FF378D10EB}"/>
              </a:ext>
            </a:extLst>
          </p:cNvPr>
          <p:cNvCxnSpPr>
            <a:cxnSpLocks/>
            <a:stCxn id="18" idx="2"/>
            <a:endCxn id="17" idx="0"/>
          </p:cNvCxnSpPr>
          <p:nvPr/>
        </p:nvCxnSpPr>
        <p:spPr>
          <a:xfrm flipH="1">
            <a:off x="3318042" y="2578798"/>
            <a:ext cx="1991" cy="457787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9" name="Text Box 18">
            <a:extLst>
              <a:ext uri="{FF2B5EF4-FFF2-40B4-BE49-F238E27FC236}">
                <a16:creationId xmlns:a16="http://schemas.microsoft.com/office/drawing/2014/main" id="{E5A3D5A5-5346-05AA-4C3D-53FF3E4D0EE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427828" y="3049420"/>
            <a:ext cx="2416913" cy="923330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KCG Holdings, LLC,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a Florida limited liability company</a:t>
            </a:r>
          </a:p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(Sole Member) </a:t>
            </a:r>
            <a:endParaRPr lang="en-US" altLang="en-US" sz="900" dirty="0">
              <a:cs typeface="Arial"/>
            </a:endParaRP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100% voting and economic rights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EIN:  30-0894624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*</a:t>
            </a:r>
            <a:r>
              <a:rPr lang="en-US" altLang="en-US" sz="900" b="1" dirty="0">
                <a:latin typeface="Arial"/>
                <a:cs typeface="Arial"/>
              </a:rPr>
              <a:t>**See ownership details above</a:t>
            </a: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97CE80D6-6B13-1029-F099-0F7208CE5688}"/>
              </a:ext>
            </a:extLst>
          </p:cNvPr>
          <p:cNvCxnSpPr>
            <a:cxnSpLocks/>
            <a:stCxn id="10" idx="2"/>
          </p:cNvCxnSpPr>
          <p:nvPr/>
        </p:nvCxnSpPr>
        <p:spPr>
          <a:xfrm>
            <a:off x="6096000" y="1376758"/>
            <a:ext cx="0" cy="204029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E7B211D9-216B-FBEB-5111-7ABDB377FB84}"/>
              </a:ext>
            </a:extLst>
          </p:cNvPr>
          <p:cNvCxnSpPr>
            <a:cxnSpLocks/>
          </p:cNvCxnSpPr>
          <p:nvPr/>
        </p:nvCxnSpPr>
        <p:spPr>
          <a:xfrm flipH="1">
            <a:off x="6455043" y="2591633"/>
            <a:ext cx="1991" cy="457787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" name="Straight Connector 1">
            <a:extLst>
              <a:ext uri="{FF2B5EF4-FFF2-40B4-BE49-F238E27FC236}">
                <a16:creationId xmlns:a16="http://schemas.microsoft.com/office/drawing/2014/main" id="{F114AE0D-95B0-B4F6-2961-DA1554FCC22D}"/>
              </a:ext>
            </a:extLst>
          </p:cNvPr>
          <p:cNvCxnSpPr>
            <a:cxnSpLocks/>
          </p:cNvCxnSpPr>
          <p:nvPr/>
        </p:nvCxnSpPr>
        <p:spPr>
          <a:xfrm>
            <a:off x="9502501" y="1577478"/>
            <a:ext cx="1607" cy="36503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" name="Text Box 18">
            <a:extLst>
              <a:ext uri="{FF2B5EF4-FFF2-40B4-BE49-F238E27FC236}">
                <a16:creationId xmlns:a16="http://schemas.microsoft.com/office/drawing/2014/main" id="{673D2B32-ACCC-059E-E074-30D8EE05474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254745" y="1942508"/>
            <a:ext cx="2542032" cy="507831"/>
          </a:xfrm>
          <a:prstGeom prst="rect">
            <a:avLst/>
          </a:prstGeom>
          <a:noFill/>
          <a:ln w="3175">
            <a:solidFill>
              <a:schemeClr val="tx1"/>
            </a:solidFill>
            <a:miter lim="800000"/>
            <a:headEnd/>
            <a:tailEnd/>
          </a:ln>
        </p:spPr>
        <p:txBody>
          <a:bodyPr wrap="square" lIns="91440" tIns="45720" rIns="91440" bIns="45720" anchor="t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spcBef>
                <a:spcPct val="0"/>
              </a:spcBef>
              <a:buNone/>
            </a:pPr>
            <a:r>
              <a:rPr lang="en-US" altLang="en-US" sz="900" dirty="0">
                <a:latin typeface="Arial"/>
                <a:cs typeface="Arial"/>
              </a:rPr>
              <a:t>TBD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(Investor Limited Partner)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en-US" altLang="en-US" sz="900" dirty="0">
                <a:latin typeface="Arial"/>
                <a:cs typeface="Arial"/>
              </a:rPr>
              <a:t>(99.98%)</a:t>
            </a:r>
          </a:p>
        </p:txBody>
      </p:sp>
    </p:spTree>
    <p:extLst>
      <p:ext uri="{BB962C8B-B14F-4D97-AF65-F5344CB8AC3E}">
        <p14:creationId xmlns:p14="http://schemas.microsoft.com/office/powerpoint/2010/main" val="40243751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337</Words>
  <Application>Microsoft Office PowerPoint</Application>
  <PresentationFormat>Widescreen</PresentationFormat>
  <Paragraphs>80</Paragraphs>
  <Slides>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Daniel Gerber</cp:lastModifiedBy>
  <cp:revision>1</cp:revision>
  <dcterms:created xsi:type="dcterms:W3CDTF">1900-01-01T06:00:00Z</dcterms:created>
  <dcterms:modified xsi:type="dcterms:W3CDTF">2025-06-27T02:35:00Z</dcterms:modified>
</cp:coreProperties>
</file>